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C00E12B-7739-409A-B7CD-D0E8DE7A0EB5}">
  <a:tblStyle styleId="{1C00E12B-7739-409A-B7CD-D0E8DE7A0EB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2DD7B6C-BAD8-4793-BDE3-1C1D2BB7CD69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01274" y="0"/>
            <a:ext cx="1042727" cy="101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rebuchet MS"/>
              <a:buNone/>
              <a:defRPr sz="36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rebuchet MS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01274" y="0"/>
            <a:ext cx="1042727" cy="101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tylervigen.com/spurious-correlations" TargetMode="External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7163" y="-12"/>
            <a:ext cx="126682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8671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type="ctrTitle"/>
          </p:nvPr>
        </p:nvSpPr>
        <p:spPr>
          <a:xfrm>
            <a:off x="3943354" y="287375"/>
            <a:ext cx="48891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800">
                <a:latin typeface="Trebuchet MS"/>
                <a:ea typeface="Trebuchet MS"/>
                <a:cs typeface="Trebuchet MS"/>
                <a:sym typeface="Trebuchet MS"/>
              </a:rPr>
              <a:t>Business Intelligence Bootcamp</a:t>
            </a:r>
            <a:endParaRPr sz="3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943200" y="2376925"/>
            <a:ext cx="4889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Part 3 : 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Statistical Analysis with Python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5">
            <a:alphaModFix/>
          </a:blip>
          <a:srcRect b="34396" l="28691" r="24083" t="30045"/>
          <a:stretch/>
        </p:blipFill>
        <p:spPr>
          <a:xfrm>
            <a:off x="7210650" y="3117375"/>
            <a:ext cx="1621800" cy="162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3943350" y="3846375"/>
            <a:ext cx="3030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Rizki Teguh Kurniawan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 Scientist</a:t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Linkedin	: linkedin.com/in/rizkitk</a:t>
            </a:r>
            <a:endParaRPr b="0" i="0" sz="9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Youtube	: Solving with Akoyo</a:t>
            </a:r>
            <a:endParaRPr b="0" i="0" sz="9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Contoh dengan pandas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0" l="0" r="13081" t="0"/>
          <a:stretch/>
        </p:blipFill>
        <p:spPr>
          <a:xfrm>
            <a:off x="597975" y="1497525"/>
            <a:ext cx="7948050" cy="27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728100" y="1152475"/>
            <a:ext cx="5104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Gunakan pairplot pada seaborn untuk melihat korelasi antar variabel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22224"/>
            <a:ext cx="3416402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Chi-Square Test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Chi-Squared Test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Chi Squared test digunakan untuk menguji apakah dua variabel kategorikal memiliki hubungan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Dapat juga dikatakan jika Chi Squared Test adalah korelasi* untuk variable kategorikal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Contoh</a:t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Akan diuji apakah terdapat hubungan antara jenis kelamin dan pilihan partai</a:t>
            </a:r>
            <a:endParaRPr/>
          </a:p>
        </p:txBody>
      </p:sp>
      <p:graphicFrame>
        <p:nvGraphicFramePr>
          <p:cNvPr id="148" name="Google Shape;148;p26"/>
          <p:cNvGraphicFramePr/>
          <p:nvPr/>
        </p:nvGraphicFramePr>
        <p:xfrm>
          <a:off x="952500" y="197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{22DD7B6C-BAD8-4793-BDE3-1C1D2BB7CD69}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Jenis Kelamin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Partai 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Partai 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Independen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Laki-Laki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70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Perempuan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140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3166050"/>
            <a:ext cx="8520600" cy="14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Pada kasus ini, didefinisikan hipotesis sebagai berikut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H0: Tidak terdapat hubungan antara jenis kelamin dengan pilihan partai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H1: Terdapat hubungan antara jenis kelamin dengan pilihan partai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Menghitung Row total dan Column total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11700" y="3118325"/>
            <a:ext cx="8520600" cy="18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Hitung expected value untuk tiap pasangan nilai dengan rumus berikut</a:t>
            </a:r>
            <a:endParaRPr/>
          </a:p>
        </p:txBody>
      </p:sp>
      <p:graphicFrame>
        <p:nvGraphicFramePr>
          <p:cNvPr id="156" name="Google Shape;156;p27"/>
          <p:cNvGraphicFramePr/>
          <p:nvPr/>
        </p:nvGraphicFramePr>
        <p:xfrm>
          <a:off x="952500" y="153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{22DD7B6C-BAD8-4793-BDE3-1C1D2BB7CD69}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Jenis Kelamin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Partai 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Partai 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Independen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Total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Laki-Laki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70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200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Perempuan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140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220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Total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240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130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420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7" name="Google Shape;15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6025" y="3693375"/>
            <a:ext cx="4731950" cy="6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Diperoleh tabel expected values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3313225"/>
            <a:ext cx="85206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"/>
              <a:t>Kemudian, hitung (O-E)</a:t>
            </a:r>
            <a:r>
              <a:rPr baseline="30000" lang="en"/>
              <a:t>2</a:t>
            </a:r>
            <a:r>
              <a:rPr lang="en"/>
              <a:t>/E untuk setiap pasangan nilai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108"/>
              <a:buNone/>
            </a:pPr>
            <a:r>
              <a:rPr lang="en"/>
              <a:t>O: Observed value (Slide 15)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8108"/>
              <a:buNone/>
            </a:pPr>
            <a:r>
              <a:rPr lang="en"/>
              <a:t>E: Expected value (Slide 16)</a:t>
            </a:r>
            <a:endParaRPr/>
          </a:p>
        </p:txBody>
      </p:sp>
      <p:graphicFrame>
        <p:nvGraphicFramePr>
          <p:cNvPr id="164" name="Google Shape;164;p28"/>
          <p:cNvGraphicFramePr/>
          <p:nvPr/>
        </p:nvGraphicFramePr>
        <p:xfrm>
          <a:off x="952500" y="1499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{22DD7B6C-BAD8-4793-BDE3-1C1D2BB7CD69}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Jenis Kelamin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Partai 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Partai 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Independen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Total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Laki-Laki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109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59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22.72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200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Perempuan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120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65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25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220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Total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240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130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440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Menghitung T statistik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3118325"/>
            <a:ext cx="85206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Diperoleh X</a:t>
            </a:r>
            <a:r>
              <a:rPr baseline="30000" lang="en"/>
              <a:t>2</a:t>
            </a:r>
            <a:r>
              <a:rPr lang="en"/>
              <a:t> adalah sebesar jumlah semua nilai yaitu 9.837</a:t>
            </a:r>
            <a:endParaRPr/>
          </a:p>
        </p:txBody>
      </p:sp>
      <p:graphicFrame>
        <p:nvGraphicFramePr>
          <p:cNvPr id="171" name="Google Shape;171;p29"/>
          <p:cNvGraphicFramePr/>
          <p:nvPr/>
        </p:nvGraphicFramePr>
        <p:xfrm>
          <a:off x="952500" y="153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{22DD7B6C-BAD8-4793-BDE3-1C1D2BB7CD69}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Jenis Kelamin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Partai 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Partai 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Independen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Total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Laki-Laki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0.7431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2.0508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2.3326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200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Perempuan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3.3333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0.3846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220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Total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240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130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440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Tentukan nilai kritis</a:t>
            </a:r>
            <a:endParaRPr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3888800" y="1152475"/>
            <a:ext cx="4943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Derajat kebebasan (d) dihitung dengan : (kolom - 1) x (baris - 1)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Pilih d sesuai dengan yang dihitung lalu pilih alpha (0.05, 0.01, 0.001) sesuai dengan preferensi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Misal dipilih d=2, a=0.05, diperoleh nilai kritis 5.991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Karena statistik hitung (9.837) &gt; nilai kritis (5.991) maka H0 ditolak sehingga terdapat hubungan antara jenis kelamin dan pilihan partai (begitu pula sebaliknya)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Atau dapat juga menggunakan perbandingan p-value, jika p-value &gt; alpha maka H0 tidak ditolak</a:t>
            </a:r>
            <a:endParaRPr sz="1500"/>
          </a:p>
        </p:txBody>
      </p:sp>
      <p:pic>
        <p:nvPicPr>
          <p:cNvPr id="178" name="Google Shape;17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52472"/>
            <a:ext cx="3577089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/>
          <p:cNvSpPr/>
          <p:nvPr/>
        </p:nvSpPr>
        <p:spPr>
          <a:xfrm>
            <a:off x="703850" y="2317275"/>
            <a:ext cx="400800" cy="254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Contoh dengan python</a:t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7288" y="1152475"/>
            <a:ext cx="476942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Menghitung korelasi antar variabel dengan Pearson correlation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Menguji perbedaan dari variabel kategoris dengan Chi-Square test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Memprediksi nilai dengan Linear Regression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Linear Regression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Regresi linier</a:t>
            </a:r>
            <a:endParaRPr/>
          </a:p>
        </p:txBody>
      </p:sp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Regresi linier adalah metode untuk memprediksi nilai suatu variabel (variabel terikat) dengan nilai dari variabel lain (variabel bebas)</a:t>
            </a:r>
            <a:endParaRPr sz="1300"/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Regresi linier mengasumsikan jika hubungan antara variabel terikat dan variabel bebas adalah linier</a:t>
            </a:r>
            <a:endParaRPr sz="1300"/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Regresi linier bekerja dengan cara mencari persamaan garis dengan meminimalkan jarak antara garis dengan titik data observasi</a:t>
            </a:r>
            <a:endParaRPr sz="1300"/>
          </a:p>
        </p:txBody>
      </p:sp>
      <p:pic>
        <p:nvPicPr>
          <p:cNvPr id="198" name="Google Shape;19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2" y="1697089"/>
            <a:ext cx="4260299" cy="2327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350" y="357350"/>
            <a:ext cx="6853311" cy="456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Regresi Linier dengan python</a:t>
            </a:r>
            <a:endParaRPr/>
          </a:p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3893000" y="1152475"/>
            <a:ext cx="493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Dari </a:t>
            </a:r>
            <a:r>
              <a:rPr lang="en">
                <a:solidFill>
                  <a:srgbClr val="FF0000"/>
                </a:solidFill>
              </a:rPr>
              <a:t>model.coef_</a:t>
            </a:r>
            <a:r>
              <a:rPr lang="en"/>
              <a:t> dan </a:t>
            </a:r>
            <a:r>
              <a:rPr lang="en">
                <a:solidFill>
                  <a:srgbClr val="188038"/>
                </a:solidFill>
              </a:rPr>
              <a:t>model.intercept_ </a:t>
            </a:r>
            <a:r>
              <a:rPr lang="en"/>
              <a:t>didapatkan persamaan model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/>
              <a:t>Price = </a:t>
            </a:r>
            <a:r>
              <a:rPr lang="en">
                <a:solidFill>
                  <a:srgbClr val="FF0000"/>
                </a:solidFill>
              </a:rPr>
              <a:t>41032.39</a:t>
            </a:r>
            <a:r>
              <a:rPr lang="en"/>
              <a:t>*income + </a:t>
            </a:r>
            <a:r>
              <a:rPr lang="en">
                <a:solidFill>
                  <a:srgbClr val="188038"/>
                </a:solidFill>
              </a:rPr>
              <a:t>49624.77</a:t>
            </a:r>
            <a:endParaRPr>
              <a:solidFill>
                <a:srgbClr val="188038"/>
              </a:solidFill>
            </a:endParaRPr>
          </a:p>
        </p:txBody>
      </p:sp>
      <p:pic>
        <p:nvPicPr>
          <p:cNvPr id="212" name="Google Shape;21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52475"/>
            <a:ext cx="3581288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7888" y="2518594"/>
            <a:ext cx="2869425" cy="205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5700" y="0"/>
            <a:ext cx="4178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2150850"/>
            <a:ext cx="4653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Terimakasih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0" name="Google Shape;22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4798" y="4257075"/>
            <a:ext cx="2087700" cy="6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Pearson’s Correlation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Korelasi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Korelasi adalah nilai yang menunjukkan kekuatan dan arah hubungan </a:t>
            </a:r>
            <a:r>
              <a:rPr b="1" lang="en"/>
              <a:t>linier</a:t>
            </a:r>
            <a:r>
              <a:rPr lang="en"/>
              <a:t> antar dua variabel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Pada Pearson’s Correlation, nilai korelasi berada pada rentang 1 dan -1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Perlu dicatat juga bahwa korelasi tidak mengartikan terdapat hubungan timbal balik (</a:t>
            </a:r>
            <a:r>
              <a:rPr lang="en" u="sng">
                <a:solidFill>
                  <a:schemeClr val="hlink"/>
                </a:solidFill>
                <a:hlinkClick r:id="rId3"/>
              </a:rPr>
              <a:t>cek di sini</a:t>
            </a:r>
            <a:r>
              <a:rPr lang="en"/>
              <a:t>)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1175" y="950188"/>
            <a:ext cx="284552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Nilai koefisien korelasi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graphicFrame>
        <p:nvGraphicFramePr>
          <p:cNvPr id="86" name="Google Shape;86;p17"/>
          <p:cNvGraphicFramePr/>
          <p:nvPr/>
        </p:nvGraphicFramePr>
        <p:xfrm>
          <a:off x="311700" y="11524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{1C00E12B-7739-409A-B7CD-D0E8DE7A0EB5}</a:tableStyleId>
              </a:tblPr>
              <a:tblGrid>
                <a:gridCol w="1625925"/>
                <a:gridCol w="1181700"/>
                <a:gridCol w="3225200"/>
                <a:gridCol w="2487775"/>
              </a:tblGrid>
              <a:tr h="879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n" sz="1050" u="none" cap="none" strike="noStrike">
                          <a:solidFill>
                            <a:srgbClr val="0D405F"/>
                          </a:solidFill>
                          <a:highlight>
                            <a:srgbClr val="FFFFFF"/>
                          </a:highlight>
                        </a:rPr>
                        <a:t>Pearson correlation coefficient (</a:t>
                      </a:r>
                      <a:r>
                        <a:rPr b="1" i="1" lang="en" sz="1050" u="none" cap="none" strike="noStrike">
                          <a:solidFill>
                            <a:srgbClr val="0D405F"/>
                          </a:solidFill>
                          <a:highlight>
                            <a:srgbClr val="FFFFFF"/>
                          </a:highlight>
                        </a:rPr>
                        <a:t>r</a:t>
                      </a:r>
                      <a:r>
                        <a:rPr b="1" lang="en" sz="1050" u="none" cap="none" strike="noStrike">
                          <a:solidFill>
                            <a:srgbClr val="0D405F"/>
                          </a:solidFill>
                          <a:highlight>
                            <a:srgbClr val="FFFFFF"/>
                          </a:highlight>
                        </a:rPr>
                        <a:t>)</a:t>
                      </a:r>
                      <a:endParaRPr b="1" sz="1050" u="none" cap="none" strike="noStrike">
                        <a:solidFill>
                          <a:srgbClr val="0D405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n" sz="1050" u="none" cap="none" strike="noStrike">
                          <a:solidFill>
                            <a:srgbClr val="0D405F"/>
                          </a:solidFill>
                          <a:highlight>
                            <a:srgbClr val="FFFFFF"/>
                          </a:highlight>
                        </a:rPr>
                        <a:t>Correlation type</a:t>
                      </a:r>
                      <a:endParaRPr b="1" sz="1050" u="none" cap="none" strike="noStrike">
                        <a:solidFill>
                          <a:srgbClr val="0D405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n" sz="1050" u="none" cap="none" strike="noStrike">
                          <a:solidFill>
                            <a:srgbClr val="0D405F"/>
                          </a:solidFill>
                          <a:highlight>
                            <a:srgbClr val="FFFFFF"/>
                          </a:highlight>
                        </a:rPr>
                        <a:t>Interpretation</a:t>
                      </a:r>
                      <a:endParaRPr b="1" sz="1050" u="none" cap="none" strike="noStrike">
                        <a:solidFill>
                          <a:srgbClr val="0D405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n" sz="1050" u="none" cap="none" strike="noStrike">
                          <a:solidFill>
                            <a:srgbClr val="0D405F"/>
                          </a:solidFill>
                          <a:highlight>
                            <a:srgbClr val="FFFFFF"/>
                          </a:highlight>
                        </a:rPr>
                        <a:t>Example</a:t>
                      </a:r>
                      <a:endParaRPr b="1" sz="1050" u="none" cap="none" strike="noStrike">
                        <a:solidFill>
                          <a:srgbClr val="0D405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solidFill>
                            <a:srgbClr val="0D405F"/>
                          </a:solidFill>
                          <a:highlight>
                            <a:srgbClr val="FFFFFF"/>
                          </a:highlight>
                        </a:rPr>
                        <a:t>Between 0 and 1</a:t>
                      </a:r>
                      <a:endParaRPr sz="1050" u="none" cap="none" strike="noStrike">
                        <a:solidFill>
                          <a:srgbClr val="0D405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solidFill>
                            <a:srgbClr val="0D405F"/>
                          </a:solidFill>
                          <a:highlight>
                            <a:srgbClr val="FFFFFF"/>
                          </a:highlight>
                        </a:rPr>
                        <a:t>Positive correlation</a:t>
                      </a:r>
                      <a:endParaRPr sz="1050" u="none" cap="none" strike="noStrike">
                        <a:solidFill>
                          <a:srgbClr val="0D405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solidFill>
                            <a:srgbClr val="0D405F"/>
                          </a:solidFill>
                          <a:highlight>
                            <a:srgbClr val="FFFFFF"/>
                          </a:highlight>
                        </a:rPr>
                        <a:t>When one variable changes, the other variable changes in the same direction.</a:t>
                      </a:r>
                      <a:endParaRPr sz="1050" u="none" cap="none" strike="noStrike">
                        <a:solidFill>
                          <a:srgbClr val="0D405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solidFill>
                            <a:srgbClr val="0D405F"/>
                          </a:solidFill>
                          <a:highlight>
                            <a:srgbClr val="FFFFFF"/>
                          </a:highlight>
                        </a:rPr>
                        <a:t>The longer the baby, the heavier their weight.</a:t>
                      </a:r>
                      <a:endParaRPr sz="1050" u="none" cap="none" strike="noStrike">
                        <a:solidFill>
                          <a:srgbClr val="0D405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7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solidFill>
                            <a:srgbClr val="0D405F"/>
                          </a:solidFill>
                          <a:highlight>
                            <a:srgbClr val="FFFFFF"/>
                          </a:highlight>
                        </a:rPr>
                        <a:t>0</a:t>
                      </a:r>
                      <a:endParaRPr sz="1050" u="none" cap="none" strike="noStrike">
                        <a:solidFill>
                          <a:srgbClr val="0D405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solidFill>
                            <a:srgbClr val="0D405F"/>
                          </a:solidFill>
                          <a:highlight>
                            <a:srgbClr val="FFFFFF"/>
                          </a:highlight>
                        </a:rPr>
                        <a:t>No correlation</a:t>
                      </a:r>
                      <a:endParaRPr sz="1050" u="none" cap="none" strike="noStrike">
                        <a:solidFill>
                          <a:srgbClr val="0D405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solidFill>
                            <a:srgbClr val="0D405F"/>
                          </a:solidFill>
                          <a:highlight>
                            <a:srgbClr val="FFFFFF"/>
                          </a:highlight>
                        </a:rPr>
                        <a:t>There is no relationship between the variables.</a:t>
                      </a:r>
                      <a:endParaRPr sz="1050" u="none" cap="none" strike="noStrike">
                        <a:solidFill>
                          <a:srgbClr val="0D405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solidFill>
                            <a:srgbClr val="0D405F"/>
                          </a:solidFill>
                          <a:highlight>
                            <a:srgbClr val="FFFFFF"/>
                          </a:highlight>
                        </a:rPr>
                        <a:t>The price of a car is not related to the width of its windshield wipers.</a:t>
                      </a:r>
                      <a:endParaRPr sz="1050" u="none" cap="none" strike="noStrike">
                        <a:solidFill>
                          <a:srgbClr val="0D405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9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solidFill>
                            <a:srgbClr val="0D405F"/>
                          </a:solidFill>
                          <a:highlight>
                            <a:srgbClr val="FFFFFF"/>
                          </a:highlight>
                        </a:rPr>
                        <a:t>Between 0 and –1</a:t>
                      </a:r>
                      <a:endParaRPr sz="1050" u="none" cap="none" strike="noStrike">
                        <a:solidFill>
                          <a:srgbClr val="0D405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solidFill>
                            <a:srgbClr val="0D405F"/>
                          </a:solidFill>
                          <a:highlight>
                            <a:srgbClr val="FFFFFF"/>
                          </a:highlight>
                        </a:rPr>
                        <a:t>Negative correlation</a:t>
                      </a:r>
                      <a:endParaRPr sz="1050" u="none" cap="none" strike="noStrike">
                        <a:solidFill>
                          <a:srgbClr val="0D405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solidFill>
                            <a:srgbClr val="0D405F"/>
                          </a:solidFill>
                          <a:highlight>
                            <a:srgbClr val="FFFFFF"/>
                          </a:highlight>
                        </a:rPr>
                        <a:t>When one variable changes, the other variable changes in the opposite direction.</a:t>
                      </a:r>
                      <a:endParaRPr sz="1050" u="none" cap="none" strike="noStrike">
                        <a:solidFill>
                          <a:srgbClr val="0D405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solidFill>
                            <a:srgbClr val="0D405F"/>
                          </a:solidFill>
                          <a:highlight>
                            <a:srgbClr val="FFFFFF"/>
                          </a:highlight>
                        </a:rPr>
                        <a:t>The higher the elevation, the lower the air pressure.</a:t>
                      </a:r>
                      <a:endParaRPr sz="1050" u="none" cap="none" strike="noStrike">
                        <a:solidFill>
                          <a:srgbClr val="0D405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6F4F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Nilai koefisien korelasi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graphicFrame>
        <p:nvGraphicFramePr>
          <p:cNvPr id="93" name="Google Shape;93;p18"/>
          <p:cNvGraphicFramePr/>
          <p:nvPr/>
        </p:nvGraphicFramePr>
        <p:xfrm>
          <a:off x="952500" y="187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{22DD7B6C-BAD8-4793-BDE3-1C1D2BB7CD69}</a:tableStyleId>
              </a:tblPr>
              <a:tblGrid>
                <a:gridCol w="2413000"/>
                <a:gridCol w="2413000"/>
                <a:gridCol w="2413000"/>
              </a:tblGrid>
              <a:tr h="3810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Strength of association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Direction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 hMerge="1"/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Positive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Negative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Weak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0 - 0.3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0 - (-0.3)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Moderate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0.3 - 0.5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(-0.3) - (-0.5)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Strong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0.5 - 1.0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(-0.5) - (-1)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Contoh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838275"/>
            <a:ext cx="2557900" cy="163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3050" y="1152475"/>
            <a:ext cx="2557900" cy="1631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4400" y="1838275"/>
            <a:ext cx="2557900" cy="1631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23392" y="2879725"/>
            <a:ext cx="1297200" cy="16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Kapan menggunakan Pearson’s Correlation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Variabel memiliki tipe data numerik (mutlak)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Variabel berdistribusi normal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Tidak terdapat outlier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Memiliki hubungan </a:t>
            </a:r>
            <a:r>
              <a:rPr b="1" lang="en"/>
              <a:t>linier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Pearson’s Correlation dengan pandas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4619075" y="1152475"/>
            <a:ext cx="4213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Dengan menambahkan corr() pada suatu dataframe (contoh: df.corr()). Pandas akan menghitung koefisien korelasi untuk semua pasangan variabel.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3" y="1152475"/>
            <a:ext cx="430738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